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293" r:id="rId3"/>
    <p:sldId id="263" r:id="rId4"/>
    <p:sldId id="264" r:id="rId5"/>
    <p:sldId id="265" r:id="rId6"/>
    <p:sldId id="275" r:id="rId7"/>
    <p:sldId id="273" r:id="rId8"/>
    <p:sldId id="258" r:id="rId9"/>
    <p:sldId id="282" r:id="rId10"/>
    <p:sldId id="283" r:id="rId11"/>
    <p:sldId id="290" r:id="rId12"/>
    <p:sldId id="291" r:id="rId13"/>
    <p:sldId id="270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23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'Data Summary'!$B$5:$B$46</c:f>
              <c:numCache>
                <c:formatCode>[$-409]mmm\-yy;@</c:formatCode>
                <c:ptCount val="4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</c:numCache>
            </c:numRef>
          </c:cat>
          <c:val>
            <c:numRef>
              <c:f>'Data Summary'!$C$5:$C$46</c:f>
              <c:numCache>
                <c:formatCode>General</c:formatCode>
                <c:ptCount val="42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12</c:v>
                </c:pt>
                <c:pt idx="5">
                  <c:v>14</c:v>
                </c:pt>
                <c:pt idx="6">
                  <c:v>13</c:v>
                </c:pt>
                <c:pt idx="7">
                  <c:v>10</c:v>
                </c:pt>
                <c:pt idx="8">
                  <c:v>5</c:v>
                </c:pt>
                <c:pt idx="9">
                  <c:v>32</c:v>
                </c:pt>
                <c:pt idx="10">
                  <c:v>23</c:v>
                </c:pt>
                <c:pt idx="11">
                  <c:v>27</c:v>
                </c:pt>
                <c:pt idx="12">
                  <c:v>38</c:v>
                </c:pt>
                <c:pt idx="13">
                  <c:v>34</c:v>
                </c:pt>
                <c:pt idx="14">
                  <c:v>48</c:v>
                </c:pt>
                <c:pt idx="15">
                  <c:v>33</c:v>
                </c:pt>
                <c:pt idx="16">
                  <c:v>46</c:v>
                </c:pt>
                <c:pt idx="17">
                  <c:v>41</c:v>
                </c:pt>
                <c:pt idx="18">
                  <c:v>54</c:v>
                </c:pt>
                <c:pt idx="19">
                  <c:v>57</c:v>
                </c:pt>
                <c:pt idx="20">
                  <c:v>41</c:v>
                </c:pt>
                <c:pt idx="21">
                  <c:v>47</c:v>
                </c:pt>
                <c:pt idx="22">
                  <c:v>50</c:v>
                </c:pt>
                <c:pt idx="23">
                  <c:v>51</c:v>
                </c:pt>
                <c:pt idx="24">
                  <c:v>65</c:v>
                </c:pt>
                <c:pt idx="25">
                  <c:v>50</c:v>
                </c:pt>
                <c:pt idx="26">
                  <c:v>32</c:v>
                </c:pt>
                <c:pt idx="27">
                  <c:v>74</c:v>
                </c:pt>
                <c:pt idx="28">
                  <c:v>56</c:v>
                </c:pt>
                <c:pt idx="29">
                  <c:v>53</c:v>
                </c:pt>
                <c:pt idx="30">
                  <c:v>75</c:v>
                </c:pt>
                <c:pt idx="31">
                  <c:v>76</c:v>
                </c:pt>
                <c:pt idx="32">
                  <c:v>58</c:v>
                </c:pt>
                <c:pt idx="33">
                  <c:v>61</c:v>
                </c:pt>
                <c:pt idx="34">
                  <c:v>58</c:v>
                </c:pt>
                <c:pt idx="35">
                  <c:v>53</c:v>
                </c:pt>
                <c:pt idx="36">
                  <c:v>90</c:v>
                </c:pt>
                <c:pt idx="37">
                  <c:v>82</c:v>
                </c:pt>
                <c:pt idx="38">
                  <c:v>71</c:v>
                </c:pt>
                <c:pt idx="39">
                  <c:v>66</c:v>
                </c:pt>
                <c:pt idx="40">
                  <c:v>72</c:v>
                </c:pt>
                <c:pt idx="41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F5-43E6-B963-9E29C92BF2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93344"/>
        <c:axId val="98794880"/>
      </c:lineChart>
      <c:dateAx>
        <c:axId val="9879334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8794880"/>
        <c:crosses val="autoZero"/>
        <c:auto val="1"/>
        <c:lblOffset val="100"/>
        <c:baseTimeUnit val="months"/>
      </c:dateAx>
      <c:valAx>
        <c:axId val="9879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879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497136721546402E-2"/>
          <c:y val="5.0980392156862703E-2"/>
          <c:w val="0.89992539370078761"/>
          <c:h val="0.75017305529116562"/>
        </c:manualLayout>
      </c:layout>
      <c:lineChart>
        <c:grouping val="standard"/>
        <c:varyColors val="0"/>
        <c:ser>
          <c:idx val="0"/>
          <c:order val="0"/>
          <c:tx>
            <c:strRef>
              <c:f>'Data Summary'!$C$55</c:f>
              <c:strCache>
                <c:ptCount val="1"/>
                <c:pt idx="0">
                  <c:v>New PrEP users/month</c:v>
                </c:pt>
              </c:strCache>
            </c:strRef>
          </c:tx>
          <c:cat>
            <c:numRef>
              <c:f>'Data Summary'!$B$56:$B$97</c:f>
              <c:numCache>
                <c:formatCode>[$-409]mmm\-yy;@</c:formatCode>
                <c:ptCount val="4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</c:numCache>
            </c:numRef>
          </c:cat>
          <c:val>
            <c:numRef>
              <c:f>'Data Summary'!$C$56:$C$97</c:f>
              <c:numCache>
                <c:formatCode>General</c:formatCode>
                <c:ptCount val="42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12</c:v>
                </c:pt>
                <c:pt idx="5">
                  <c:v>14</c:v>
                </c:pt>
                <c:pt idx="6">
                  <c:v>13</c:v>
                </c:pt>
                <c:pt idx="7">
                  <c:v>10</c:v>
                </c:pt>
                <c:pt idx="8">
                  <c:v>5</c:v>
                </c:pt>
                <c:pt idx="9">
                  <c:v>32</c:v>
                </c:pt>
                <c:pt idx="10">
                  <c:v>23</c:v>
                </c:pt>
                <c:pt idx="11">
                  <c:v>27</c:v>
                </c:pt>
                <c:pt idx="12">
                  <c:v>38</c:v>
                </c:pt>
                <c:pt idx="13">
                  <c:v>34</c:v>
                </c:pt>
                <c:pt idx="14">
                  <c:v>48</c:v>
                </c:pt>
                <c:pt idx="15">
                  <c:v>33</c:v>
                </c:pt>
                <c:pt idx="16">
                  <c:v>46</c:v>
                </c:pt>
                <c:pt idx="17">
                  <c:v>41</c:v>
                </c:pt>
                <c:pt idx="18">
                  <c:v>54</c:v>
                </c:pt>
                <c:pt idx="19">
                  <c:v>57</c:v>
                </c:pt>
                <c:pt idx="20">
                  <c:v>41</c:v>
                </c:pt>
                <c:pt idx="21">
                  <c:v>47</c:v>
                </c:pt>
                <c:pt idx="22">
                  <c:v>50</c:v>
                </c:pt>
                <c:pt idx="23">
                  <c:v>51</c:v>
                </c:pt>
                <c:pt idx="24">
                  <c:v>65</c:v>
                </c:pt>
                <c:pt idx="25">
                  <c:v>50</c:v>
                </c:pt>
                <c:pt idx="26">
                  <c:v>32</c:v>
                </c:pt>
                <c:pt idx="27">
                  <c:v>74</c:v>
                </c:pt>
                <c:pt idx="28">
                  <c:v>56</c:v>
                </c:pt>
                <c:pt idx="29">
                  <c:v>53</c:v>
                </c:pt>
                <c:pt idx="30">
                  <c:v>75</c:v>
                </c:pt>
                <c:pt idx="31">
                  <c:v>76</c:v>
                </c:pt>
                <c:pt idx="32">
                  <c:v>58</c:v>
                </c:pt>
                <c:pt idx="33">
                  <c:v>61</c:v>
                </c:pt>
                <c:pt idx="34">
                  <c:v>58</c:v>
                </c:pt>
                <c:pt idx="35">
                  <c:v>53</c:v>
                </c:pt>
                <c:pt idx="36">
                  <c:v>90</c:v>
                </c:pt>
                <c:pt idx="37">
                  <c:v>82</c:v>
                </c:pt>
                <c:pt idx="38">
                  <c:v>71</c:v>
                </c:pt>
                <c:pt idx="39">
                  <c:v>66</c:v>
                </c:pt>
                <c:pt idx="40">
                  <c:v>72</c:v>
                </c:pt>
                <c:pt idx="41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1C-4E16-9AC0-581C2DC9FF53}"/>
            </c:ext>
          </c:extLst>
        </c:ser>
        <c:ser>
          <c:idx val="1"/>
          <c:order val="1"/>
          <c:tx>
            <c:strRef>
              <c:f>'Data Summary'!$D$55</c:f>
              <c:strCache>
                <c:ptCount val="1"/>
                <c:pt idx="0">
                  <c:v>Cumulative</c:v>
                </c:pt>
              </c:strCache>
            </c:strRef>
          </c:tx>
          <c:cat>
            <c:numRef>
              <c:f>'Data Summary'!$B$56:$B$97</c:f>
              <c:numCache>
                <c:formatCode>[$-409]mmm\-yy;@</c:formatCode>
                <c:ptCount val="42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  <c:pt idx="37">
                  <c:v>43101</c:v>
                </c:pt>
                <c:pt idx="38">
                  <c:v>43132</c:v>
                </c:pt>
                <c:pt idx="39">
                  <c:v>43160</c:v>
                </c:pt>
                <c:pt idx="40">
                  <c:v>43191</c:v>
                </c:pt>
                <c:pt idx="41">
                  <c:v>43221</c:v>
                </c:pt>
              </c:numCache>
            </c:numRef>
          </c:cat>
          <c:val>
            <c:numRef>
              <c:f>'Data Summary'!$D$56:$D$97</c:f>
              <c:numCache>
                <c:formatCode>General</c:formatCode>
                <c:ptCount val="42"/>
                <c:pt idx="0">
                  <c:v>7</c:v>
                </c:pt>
                <c:pt idx="1">
                  <c:v>13</c:v>
                </c:pt>
                <c:pt idx="2">
                  <c:v>16</c:v>
                </c:pt>
                <c:pt idx="3">
                  <c:v>23</c:v>
                </c:pt>
                <c:pt idx="4">
                  <c:v>35</c:v>
                </c:pt>
                <c:pt idx="5">
                  <c:v>49</c:v>
                </c:pt>
                <c:pt idx="6">
                  <c:v>62</c:v>
                </c:pt>
                <c:pt idx="7">
                  <c:v>72</c:v>
                </c:pt>
                <c:pt idx="8">
                  <c:v>77</c:v>
                </c:pt>
                <c:pt idx="9">
                  <c:v>109</c:v>
                </c:pt>
                <c:pt idx="10">
                  <c:v>132</c:v>
                </c:pt>
                <c:pt idx="11">
                  <c:v>159</c:v>
                </c:pt>
                <c:pt idx="12">
                  <c:v>197</c:v>
                </c:pt>
                <c:pt idx="13">
                  <c:v>231</c:v>
                </c:pt>
                <c:pt idx="14">
                  <c:v>279</c:v>
                </c:pt>
                <c:pt idx="15">
                  <c:v>312</c:v>
                </c:pt>
                <c:pt idx="16">
                  <c:v>358</c:v>
                </c:pt>
                <c:pt idx="17">
                  <c:v>399</c:v>
                </c:pt>
                <c:pt idx="18">
                  <c:v>453</c:v>
                </c:pt>
                <c:pt idx="19">
                  <c:v>510</c:v>
                </c:pt>
                <c:pt idx="20">
                  <c:v>551</c:v>
                </c:pt>
                <c:pt idx="21">
                  <c:v>598</c:v>
                </c:pt>
                <c:pt idx="22">
                  <c:v>648</c:v>
                </c:pt>
                <c:pt idx="23">
                  <c:v>699</c:v>
                </c:pt>
                <c:pt idx="24">
                  <c:v>764</c:v>
                </c:pt>
                <c:pt idx="25">
                  <c:v>814</c:v>
                </c:pt>
                <c:pt idx="26">
                  <c:v>846</c:v>
                </c:pt>
                <c:pt idx="27">
                  <c:v>920</c:v>
                </c:pt>
                <c:pt idx="28">
                  <c:v>976</c:v>
                </c:pt>
                <c:pt idx="29">
                  <c:v>1029</c:v>
                </c:pt>
                <c:pt idx="30">
                  <c:v>1104</c:v>
                </c:pt>
                <c:pt idx="31">
                  <c:v>1180</c:v>
                </c:pt>
                <c:pt idx="32">
                  <c:v>1238</c:v>
                </c:pt>
                <c:pt idx="33">
                  <c:v>1299</c:v>
                </c:pt>
                <c:pt idx="34">
                  <c:v>1357</c:v>
                </c:pt>
                <c:pt idx="35">
                  <c:v>1410</c:v>
                </c:pt>
                <c:pt idx="36">
                  <c:v>1500</c:v>
                </c:pt>
                <c:pt idx="37">
                  <c:v>1582</c:v>
                </c:pt>
                <c:pt idx="38">
                  <c:v>1653</c:v>
                </c:pt>
                <c:pt idx="39">
                  <c:v>1719</c:v>
                </c:pt>
                <c:pt idx="40">
                  <c:v>1791</c:v>
                </c:pt>
                <c:pt idx="41">
                  <c:v>1868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1C-4E16-9AC0-581C2DC9F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65536"/>
        <c:axId val="98867072"/>
      </c:lineChart>
      <c:dateAx>
        <c:axId val="9886553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8867072"/>
        <c:crosses val="autoZero"/>
        <c:auto val="1"/>
        <c:lblOffset val="100"/>
        <c:baseTimeUnit val="months"/>
      </c:dateAx>
      <c:valAx>
        <c:axId val="988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886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792933070866144"/>
          <c:y val="8.7910143584993022E-2"/>
          <c:w val="0.257045472440945"/>
          <c:h val="0.30261108537903364"/>
        </c:manualLayout>
      </c:layout>
      <c:overlay val="0"/>
      <c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en-US" b="1" dirty="0"/>
              <a:t>Cumulative number of </a:t>
            </a:r>
            <a:r>
              <a:rPr lang="en-US" b="1" dirty="0" smtClean="0"/>
              <a:t>Thai </a:t>
            </a:r>
            <a:r>
              <a:rPr lang="en-US" b="1" dirty="0" err="1" smtClean="0"/>
              <a:t>PrEP</a:t>
            </a:r>
            <a:r>
              <a:rPr lang="en-US" b="1" dirty="0" smtClean="0"/>
              <a:t> </a:t>
            </a:r>
            <a:r>
              <a:rPr lang="en-US" b="1" dirty="0"/>
              <a:t>users</a:t>
            </a:r>
          </a:p>
        </c:rich>
      </c:tx>
      <c:layout>
        <c:manualLayout>
          <c:xMode val="edge"/>
          <c:yMode val="edge"/>
          <c:x val="5.9886127893230305E-3"/>
          <c:y val="2.45371610837974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PrEP-30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</c:v>
                </c:pt>
                <c:pt idx="1">
                  <c:v>70</c:v>
                </c:pt>
                <c:pt idx="2">
                  <c:v>200</c:v>
                </c:pt>
                <c:pt idx="3">
                  <c:v>380</c:v>
                </c:pt>
                <c:pt idx="4">
                  <c:v>700</c:v>
                </c:pt>
                <c:pt idx="5">
                  <c:v>1044</c:v>
                </c:pt>
                <c:pt idx="6">
                  <c:v>1502</c:v>
                </c:pt>
                <c:pt idx="7">
                  <c:v>1956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CD-4A4A-B4CE-9EB545044C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PrEP substudy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2">
                  <c:v>165</c:v>
                </c:pt>
                <c:pt idx="3">
                  <c:v>291</c:v>
                </c:pt>
                <c:pt idx="4">
                  <c:v>330</c:v>
                </c:pt>
                <c:pt idx="5">
                  <c:v>330</c:v>
                </c:pt>
                <c:pt idx="6">
                  <c:v>330</c:v>
                </c:pt>
                <c:pt idx="7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CD-4A4A-B4CE-9EB545044C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Princess PrEP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4">
                  <c:v>700</c:v>
                </c:pt>
                <c:pt idx="5">
                  <c:v>1063</c:v>
                </c:pt>
                <c:pt idx="6">
                  <c:v>1696</c:v>
                </c:pt>
                <c:pt idx="7">
                  <c:v>2486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CD-4A4A-B4CE-9EB545044C2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PrEP@Piman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4">
                  <c:v>100</c:v>
                </c:pt>
                <c:pt idx="5">
                  <c:v>105</c:v>
                </c:pt>
                <c:pt idx="6">
                  <c:v>110</c:v>
                </c:pt>
                <c:pt idx="7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CD-4A4A-B4CE-9EB545044C2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PrEP at SCC@TropMed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4">
                  <c:v>100</c:v>
                </c:pt>
                <c:pt idx="5">
                  <c:v>150</c:v>
                </c:pt>
                <c:pt idx="6">
                  <c:v>200</c:v>
                </c:pt>
                <c:pt idx="7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CD-4A4A-B4CE-9EB545044C25}"/>
            </c:ext>
          </c:extLst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CD-4A4A-B4CE-9EB545044C25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MOPH PrEP2Start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25400"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5">
                  <c:v>103</c:v>
                </c:pt>
                <c:pt idx="6">
                  <c:v>250</c:v>
                </c:pt>
                <c:pt idx="7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CD-4A4A-B4CE-9EB545044C25}"/>
            </c:ext>
          </c:extLst>
        </c:ser>
        <c:ser>
          <c:idx val="7"/>
          <c:order val="7"/>
          <c:tx>
            <c:strRef>
              <c:f>Sheet1!$H$1</c:f>
              <c:strCache>
                <c:ptCount val="1"/>
                <c:pt idx="0">
                  <c:v>Bangkok Metropolitan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Sheet1!$A$2:$A$9</c:f>
              <c:strCache>
                <c:ptCount val="8"/>
                <c:pt idx="0">
                  <c:v>Dec 2014</c:v>
                </c:pt>
                <c:pt idx="1">
                  <c:v>Jun 2015</c:v>
                </c:pt>
                <c:pt idx="2">
                  <c:v>Dec 2015</c:v>
                </c:pt>
                <c:pt idx="3">
                  <c:v>Jun 2016</c:v>
                </c:pt>
                <c:pt idx="4">
                  <c:v>Dec 2016</c:v>
                </c:pt>
                <c:pt idx="5">
                  <c:v>Jun 2017</c:v>
                </c:pt>
                <c:pt idx="6">
                  <c:v>Dec 2017</c:v>
                </c:pt>
                <c:pt idx="7">
                  <c:v>Jun 2018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7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0-4FDA-A5E6-3A7DCD703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07744"/>
        <c:axId val="122514240"/>
      </c:areaChart>
      <c:catAx>
        <c:axId val="934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22514240"/>
        <c:crosses val="autoZero"/>
        <c:auto val="1"/>
        <c:lblAlgn val="ctr"/>
        <c:lblOffset val="100"/>
        <c:noMultiLvlLbl val="0"/>
      </c:catAx>
      <c:valAx>
        <c:axId val="12251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93407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4.2334402548372056E-2"/>
          <c:y val="0.88475744645530885"/>
          <c:w val="0.93266099156606908"/>
          <c:h val="9.3382698737732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Corbel" panose="020B0503020204020204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9D602-1269-4445-BBD7-4A3FBACE4BFD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C4243-CB5C-D641-ABCD-A1149AAF5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A23BA-C1C5-4E50-B9C7-EEEB982C8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98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A23BA-C1C5-4E50-B9C7-EEEB982C8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37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7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6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60095" y="3398720"/>
            <a:ext cx="6232359" cy="1227644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18588" y="4869712"/>
            <a:ext cx="6273866" cy="10753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presenter’s name</a:t>
            </a:r>
          </a:p>
          <a:p>
            <a:r>
              <a:rPr lang="en-US" dirty="0"/>
              <a:t>Position</a:t>
            </a:r>
          </a:p>
          <a:p>
            <a:r>
              <a:rPr lang="en-US" dirty="0"/>
              <a:t>Organization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AC04E7-A8D0-4AEE-A8A5-3DB1D8C0762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9727" y="571501"/>
            <a:ext cx="2988584" cy="598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326ADD-950E-44EB-B7DE-93CC762562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228" y="232560"/>
            <a:ext cx="1273659" cy="11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3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5027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cs typeface="JasmineUPC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>
            <a:lvl1pPr indent="-274320">
              <a:buClr>
                <a:srgbClr val="DE2B27"/>
              </a:buClr>
              <a:defRPr sz="3200">
                <a:latin typeface="Corbel" panose="020B0503020204020204" pitchFamily="34" charset="0"/>
              </a:defRPr>
            </a:lvl1pPr>
            <a:lvl2pPr marL="685800" indent="-274320">
              <a:buClr>
                <a:srgbClr val="10AAB4"/>
              </a:buClr>
              <a:buSzPct val="80000"/>
              <a:buFont typeface="Courier New" panose="02070309020205020404" pitchFamily="49" charset="0"/>
              <a:buChar char="o"/>
              <a:defRPr sz="2800">
                <a:latin typeface="Corbel" panose="020B0503020204020204" pitchFamily="34" charset="0"/>
              </a:defRPr>
            </a:lvl2pPr>
            <a:lvl3pPr marL="1143000" indent="-228600">
              <a:buClr>
                <a:srgbClr val="10AAB4"/>
              </a:buClr>
              <a:buFont typeface="Wingdings" panose="05000000000000000000" pitchFamily="2" charset="2"/>
              <a:buChar char="§"/>
              <a:defRPr sz="2400">
                <a:latin typeface="Corbel" panose="020B0503020204020204" pitchFamily="34" charset="0"/>
              </a:defRPr>
            </a:lvl3pPr>
            <a:lvl4pPr marL="1600200" indent="-228600">
              <a:buClr>
                <a:schemeClr val="bg1">
                  <a:lumMod val="50000"/>
                </a:schemeClr>
              </a:buClr>
              <a:buFont typeface="Calibri" panose="020F0502020204030204" pitchFamily="34" charset="0"/>
              <a:buChar char="−"/>
              <a:defRPr sz="2000">
                <a:latin typeface="Corbel" panose="020B0503020204020204" pitchFamily="34" charset="0"/>
              </a:defRPr>
            </a:lvl4pPr>
            <a:lvl5pPr marL="2057400" indent="-228600">
              <a:buClr>
                <a:schemeClr val="bg1">
                  <a:lumMod val="50000"/>
                </a:schemeClr>
              </a:buClr>
              <a:buFont typeface="Calibri" panose="020F0502020204030204" pitchFamily="34" charset="0"/>
              <a:buChar char="−"/>
              <a:defRPr sz="2000"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C58014-5FD4-4540-8224-FD1404A96B46}"/>
              </a:ext>
            </a:extLst>
          </p:cNvPr>
          <p:cNvCxnSpPr/>
          <p:nvPr userDrawn="1"/>
        </p:nvCxnSpPr>
        <p:spPr>
          <a:xfrm>
            <a:off x="0" y="1280153"/>
            <a:ext cx="8515350" cy="0"/>
          </a:xfrm>
          <a:prstGeom prst="line">
            <a:avLst/>
          </a:prstGeom>
          <a:ln w="12700">
            <a:solidFill>
              <a:srgbClr val="10A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BBC5AFF-E0F7-47AB-B29C-2F90AAAC3409}"/>
              </a:ext>
            </a:extLst>
          </p:cNvPr>
          <p:cNvSpPr/>
          <p:nvPr userDrawn="1"/>
        </p:nvSpPr>
        <p:spPr>
          <a:xfrm>
            <a:off x="0" y="6356352"/>
            <a:ext cx="9144002" cy="501648"/>
          </a:xfrm>
          <a:prstGeom prst="rect">
            <a:avLst/>
          </a:prstGeom>
          <a:solidFill>
            <a:srgbClr val="10A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1704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800"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2742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580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4996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9002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010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901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85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9790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8025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05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9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3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2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1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0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049E-188E-4442-BB08-DC7B0C7F8D4F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B7AF-9583-C545-AB69-EAE824B3B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1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7EEFA-EFEC-42A1-AD90-1043AA5CE4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43B10B-71D9-4CF5-9B57-DD22D6113D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90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5948"/>
            <a:ext cx="9143999" cy="1901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u="sng" dirty="0" err="1" smtClean="0"/>
              <a:t>PrEP</a:t>
            </a:r>
            <a:r>
              <a:rPr lang="en-US" sz="4800" b="1" u="sng" dirty="0" smtClean="0"/>
              <a:t> or Peril: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b="1" dirty="0" smtClean="0"/>
              <a:t>rolling out </a:t>
            </a:r>
            <a:r>
              <a:rPr lang="en-US" b="1" dirty="0" err="1" smtClean="0"/>
              <a:t>PrEP</a:t>
            </a:r>
            <a:r>
              <a:rPr lang="en-US" b="1" dirty="0" smtClean="0"/>
              <a:t> in the private sector without subsidy or government support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3476" y="2970223"/>
            <a:ext cx="6612171" cy="2714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TRCARC-logo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15" y="3063984"/>
            <a:ext cx="1401734" cy="1263388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991173" y="5537961"/>
            <a:ext cx="5588018" cy="10107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Amsterdam, Netherlands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26 July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5999" y="2997384"/>
            <a:ext cx="62931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Donn Colby,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Mathurada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Kongkabpan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Somsong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Teeratakulpisarn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Nipat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Teeratakulpisarn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Chanjiraporn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Pondet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Charnwit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Pakam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Prapaipan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Plodkratok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Tarandeep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Praphan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Phanuphak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Nittaya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Phanuphak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88" y="5499491"/>
            <a:ext cx="2723321" cy="90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3758"/>
            <a:ext cx="7886700" cy="915027"/>
          </a:xfrm>
        </p:spPr>
        <p:txBody>
          <a:bodyPr anchor="t" anchorCtr="0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JasmineUPC"/>
              </a:rPr>
              <a:t>Thailand’s </a:t>
            </a:r>
            <a:r>
              <a:rPr lang="en-US" sz="3200" dirty="0" err="1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JasmineUPC"/>
              </a:rPr>
              <a:t>PrEP</a:t>
            </a: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JasmineUPC"/>
              </a:rPr>
              <a:t>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JasmineUPC"/>
              </a:rPr>
              <a:t>Programs, as </a:t>
            </a: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JasmineUPC"/>
              </a:rPr>
              <a:t>of </a:t>
            </a:r>
            <a:r>
              <a:rPr lang="en-US" sz="32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JasmineUPC"/>
              </a:rPr>
              <a:t>June 2018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503" y="1070985"/>
            <a:ext cx="5183562" cy="529011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6195" y="3716043"/>
            <a:ext cx="2628198" cy="2543540"/>
          </a:xfrm>
          <a:prstGeom prst="ellipse">
            <a:avLst/>
          </a:prstGeom>
          <a:solidFill>
            <a:srgbClr val="FF9900"/>
          </a:solidFill>
          <a:ln w="19050" cap="flat" cmpd="sng" algn="ctr">
            <a:noFill/>
            <a:prstDash val="solid"/>
          </a:ln>
          <a:effectLst>
            <a:glow>
              <a:srgbClr val="4F81BD">
                <a:alpha val="40000"/>
              </a:srgbClr>
            </a:glow>
            <a:reflection endPos="0" dist="50800" dir="5400000" sy="-100000" algn="bl" rotWithShape="0"/>
            <a:softEdge rad="0"/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Fee-for-Service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PrEP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JasmineUP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N =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4,500 (including non-Thai)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JasmineUPC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4A5DE41-93AD-4004-B908-759922084538}"/>
              </a:ext>
            </a:extLst>
          </p:cNvPr>
          <p:cNvGrpSpPr/>
          <p:nvPr/>
        </p:nvGrpSpPr>
        <p:grpSpPr>
          <a:xfrm>
            <a:off x="431977" y="1591459"/>
            <a:ext cx="1785770" cy="1667434"/>
            <a:chOff x="431977" y="1526145"/>
            <a:chExt cx="1785770" cy="1667434"/>
          </a:xfrm>
        </p:grpSpPr>
        <p:sp>
          <p:nvSpPr>
            <p:cNvPr id="5" name="Oval 4"/>
            <p:cNvSpPr/>
            <p:nvPr/>
          </p:nvSpPr>
          <p:spPr>
            <a:xfrm>
              <a:off x="431977" y="1526145"/>
              <a:ext cx="1785770" cy="1667434"/>
            </a:xfrm>
            <a:prstGeom prst="ellipse">
              <a:avLst/>
            </a:prstGeom>
            <a:solidFill>
              <a:srgbClr val="EEBA28"/>
            </a:solidFill>
            <a:ln w="19050" cap="flat" cmpd="sng" algn="ctr">
              <a:noFill/>
              <a:prstDash val="solid"/>
            </a:ln>
            <a:effectLst>
              <a:glow>
                <a:srgbClr val="4F81BD">
                  <a:alpha val="40000"/>
                </a:srgbClr>
              </a:glow>
              <a:reflection endPos="0" dist="50800" dir="5400000" sy="-100000" algn="bl" rotWithShape="0"/>
              <a:softEdge rad="0"/>
            </a:effectLst>
          </p:spPr>
          <p:txBody>
            <a:bodyPr lIns="0" rIns="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PrEP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 Implementation Research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N = 700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425" y="2601205"/>
              <a:ext cx="1362874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USAID LINKAGES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and CDC KPIS funds,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Silom</a:t>
              </a: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, </a:t>
              </a:r>
              <a:r>
                <a:rPr kumimoji="0" lang="en-US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Piman</a:t>
              </a:r>
              <a:endPara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0752B2-7107-4B6D-974D-A8DEA9059D94}"/>
              </a:ext>
            </a:extLst>
          </p:cNvPr>
          <p:cNvGrpSpPr/>
          <p:nvPr/>
        </p:nvGrpSpPr>
        <p:grpSpPr>
          <a:xfrm>
            <a:off x="6452675" y="3909283"/>
            <a:ext cx="2267259" cy="2256739"/>
            <a:chOff x="6452675" y="3909283"/>
            <a:chExt cx="2267259" cy="2256739"/>
          </a:xfrm>
        </p:grpSpPr>
        <p:sp>
          <p:nvSpPr>
            <p:cNvPr id="8" name="Oval 7"/>
            <p:cNvSpPr/>
            <p:nvPr/>
          </p:nvSpPr>
          <p:spPr>
            <a:xfrm>
              <a:off x="6452675" y="3909283"/>
              <a:ext cx="2267259" cy="2256739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noFill/>
              <a:prstDash val="solid"/>
            </a:ln>
            <a:effectLst>
              <a:glow>
                <a:srgbClr val="4F81BD">
                  <a:alpha val="40000"/>
                </a:srgbClr>
              </a:glow>
              <a:reflection endPos="0" dist="50800" dir="5400000" sy="-100000" algn="bl" rotWithShape="0"/>
              <a:softEdge rad="0"/>
            </a:effectLst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/>
          </p:spPr>
          <p:txBody>
            <a:bodyPr lIns="0" tIns="274320" rIns="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Key Population-Led </a:t>
              </a:r>
              <a:r>
                <a:rPr kumimoji="0" lang="en-US" sz="1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PrEP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 (Princess </a:t>
              </a:r>
              <a:r>
                <a:rPr kumimoji="0" lang="en-US" sz="1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PrEP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N =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2,500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49351" y="5661781"/>
              <a:ext cx="142058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USAID LINKAGES and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JasmineUPC"/>
                </a:rPr>
                <a:t>TRCARC funds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638602" y="1569689"/>
            <a:ext cx="1081332" cy="1048229"/>
          </a:xfrm>
          <a:prstGeom prst="ellipse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  <a:effectLst>
            <a:glow>
              <a:srgbClr val="4F81BD">
                <a:alpha val="40000"/>
              </a:srgbClr>
            </a:glow>
            <a:reflection endPos="0" dist="50800" dir="5400000" sy="-100000" algn="bl" rotWithShape="0"/>
            <a:softEdge rad="0"/>
          </a:effectLst>
        </p:spPr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Facility-based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PrEP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 by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MOPH and  BMA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JasmineUPC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N =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JasmineUPC"/>
              </a:rPr>
              <a:t>540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JasmineUP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2021" y="4680858"/>
            <a:ext cx="991779" cy="21544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PULSE CLINIC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2284" y="6477300"/>
            <a:ext cx="6467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Source: Estimated number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PrEP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 users in Thailand by June 2018 (courtesy of each program leader)</a:t>
            </a:r>
          </a:p>
        </p:txBody>
      </p:sp>
    </p:spTree>
    <p:extLst>
      <p:ext uri="{BB962C8B-B14F-4D97-AF65-F5344CB8AC3E}">
        <p14:creationId xmlns:p14="http://schemas.microsoft.com/office/powerpoint/2010/main" val="3839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72933-3EDE-4CFB-BFBB-60564868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sz="3200" dirty="0"/>
              <a:t>Thailand’s </a:t>
            </a:r>
            <a:r>
              <a:rPr lang="en-US" sz="3200" dirty="0" err="1"/>
              <a:t>PrEP</a:t>
            </a:r>
            <a:r>
              <a:rPr lang="en-US" sz="3200" dirty="0"/>
              <a:t> Programs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CF0FC223-F093-4B15-8234-96A7D2B28EC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4218" y="1160239"/>
          <a:ext cx="7799803" cy="522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D7F430E-38EE-4702-8165-83F98DCDFF5D}"/>
              </a:ext>
            </a:extLst>
          </p:cNvPr>
          <p:cNvSpPr txBox="1"/>
          <p:nvPr/>
        </p:nvSpPr>
        <p:spPr>
          <a:xfrm>
            <a:off x="7801187" y="3081408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E2B27">
                    <a:lumMod val="75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KP-Led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E2B27">
                    <a:lumMod val="75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Princess PrEP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616A51-1AEA-4B73-9EDB-336FD1E81F8B}"/>
              </a:ext>
            </a:extLst>
          </p:cNvPr>
          <p:cNvSpPr txBox="1"/>
          <p:nvPr/>
        </p:nvSpPr>
        <p:spPr>
          <a:xfrm>
            <a:off x="7800119" y="4859435"/>
            <a:ext cx="1278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E2B27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Fee-based PrEP-30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2284" y="6477300"/>
            <a:ext cx="6467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Source: Estimated number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PrEP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</a:rPr>
              <a:t> users in Thailand by June 2018 (courtesy of each program leader)</a:t>
            </a:r>
          </a:p>
        </p:txBody>
      </p:sp>
    </p:spTree>
    <p:extLst>
      <p:ext uri="{BB962C8B-B14F-4D97-AF65-F5344CB8AC3E}">
        <p14:creationId xmlns:p14="http://schemas.microsoft.com/office/powerpoint/2010/main" val="13624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219"/>
          </a:xfrm>
        </p:spPr>
        <p:txBody>
          <a:bodyPr/>
          <a:lstStyle/>
          <a:p>
            <a:r>
              <a:rPr lang="en-US" b="1" dirty="0" smtClean="0"/>
              <a:t>Lessons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144"/>
            <a:ext cx="8229600" cy="483802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PrEP</a:t>
            </a:r>
            <a:r>
              <a:rPr lang="en-US" dirty="0" smtClean="0"/>
              <a:t> programs can be started quickly using existing facilities and staff.</a:t>
            </a:r>
          </a:p>
          <a:p>
            <a:r>
              <a:rPr lang="en-US" dirty="0" smtClean="0"/>
              <a:t>MSM and other high-risk individuals are willing to pay for </a:t>
            </a:r>
            <a:r>
              <a:rPr lang="en-US" dirty="0" err="1" smtClean="0"/>
              <a:t>PrEP</a:t>
            </a:r>
            <a:r>
              <a:rPr lang="en-US" dirty="0" smtClean="0"/>
              <a:t> if delivered at an affordable price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Low-cost generic </a:t>
            </a:r>
            <a:r>
              <a:rPr lang="en-US" dirty="0" err="1" smtClean="0"/>
              <a:t>PrEP</a:t>
            </a:r>
            <a:r>
              <a:rPr lang="en-US" dirty="0" smtClean="0"/>
              <a:t> is available in Thailand and from Indian generics for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dirty="0" smtClean="0">
                <a:cs typeface="Times New Roman" panose="02020603050405020304" pitchFamily="18" charset="0"/>
              </a:rPr>
              <a:t>$20 USD/month</a:t>
            </a:r>
            <a:endParaRPr lang="en-US" dirty="0" smtClean="0"/>
          </a:p>
          <a:p>
            <a:r>
              <a:rPr lang="en-US" dirty="0" smtClean="0"/>
              <a:t>Fee-based </a:t>
            </a:r>
            <a:r>
              <a:rPr lang="en-US" dirty="0" err="1" smtClean="0"/>
              <a:t>PrEP</a:t>
            </a:r>
            <a:r>
              <a:rPr lang="en-US" dirty="0" smtClean="0"/>
              <a:t> remains an important resource for </a:t>
            </a:r>
            <a:r>
              <a:rPr lang="en-US" dirty="0" err="1" smtClean="0"/>
              <a:t>PrEP</a:t>
            </a:r>
            <a:r>
              <a:rPr lang="en-US" dirty="0" smtClean="0"/>
              <a:t> availability even as free </a:t>
            </a:r>
            <a:r>
              <a:rPr lang="en-US" dirty="0" err="1" smtClean="0"/>
              <a:t>PrEP</a:t>
            </a:r>
            <a:r>
              <a:rPr lang="en-US" dirty="0" smtClean="0"/>
              <a:t> delivery through public programs is scaled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Thank you to organizations that supplied data for this presentation:</a:t>
            </a:r>
          </a:p>
          <a:p>
            <a:pPr lvl="1"/>
            <a:r>
              <a:rPr lang="en-US" sz="3200" dirty="0" smtClean="0"/>
              <a:t>Prevention Department, Thai Red Cross AIDS Research Centre</a:t>
            </a:r>
          </a:p>
          <a:p>
            <a:pPr lvl="1"/>
            <a:r>
              <a:rPr lang="en-US" sz="3200" dirty="0" smtClean="0"/>
              <a:t>USAID/LINKAGES Thailand Project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t="15811"/>
          <a:stretch>
            <a:fillRect/>
          </a:stretch>
        </p:blipFill>
        <p:spPr bwMode="auto">
          <a:xfrm>
            <a:off x="280559" y="1275073"/>
            <a:ext cx="8697321" cy="544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88" y="251528"/>
            <a:ext cx="8229600" cy="319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The number of new HIV Infections in Thailand is decreasing every year..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431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3" name="Chart 3"/>
          <p:cNvGraphicFramePr>
            <a:graphicFrameLocks/>
          </p:cNvGraphicFramePr>
          <p:nvPr/>
        </p:nvGraphicFramePr>
        <p:xfrm>
          <a:off x="863600" y="1397000"/>
          <a:ext cx="7797800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Chart" r:id="rId3" imgW="7796140" imgH="5132408" progId="Excel.Sheet.8">
                  <p:embed/>
                </p:oleObj>
              </mc:Choice>
              <mc:Fallback>
                <p:oleObj name="Chart" r:id="rId3" imgW="7796140" imgH="5132408" progId="Excel.Sheet.8">
                  <p:embed/>
                  <p:pic>
                    <p:nvPicPr>
                      <p:cNvPr id="0" name="Picture 4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397000"/>
                        <a:ext cx="7797800" cy="513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3" name="Title 1"/>
          <p:cNvSpPr txBox="1">
            <a:spLocks/>
          </p:cNvSpPr>
          <p:nvPr/>
        </p:nvSpPr>
        <p:spPr bwMode="auto">
          <a:xfrm>
            <a:off x="323850" y="228600"/>
            <a:ext cx="83962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</a:rPr>
              <a:t>But new infections among MSM are increasing</a:t>
            </a:r>
            <a:endParaRPr lang="th-TH" sz="36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ea typeface="+mn-ea"/>
            </a:endParaRPr>
          </a:p>
        </p:txBody>
      </p:sp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-36513" y="6546850"/>
            <a:ext cx="6245226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ordia New" charset="0"/>
              </a:rPr>
              <a:t>AIDS Epidemic Model Projections for HIV/AIDS in Thailand: 2010-2030.</a:t>
            </a:r>
            <a:endParaRPr lang="th-TH" sz="1600">
              <a:solidFill>
                <a:srgbClr val="000000"/>
              </a:solidFill>
              <a:latin typeface="Calibri" charset="0"/>
              <a:cs typeface="Cordia New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43600" y="3578225"/>
            <a:ext cx="668338" cy="307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47%</a:t>
            </a:r>
            <a:endParaRPr lang="th-TH" sz="1400" b="1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99063" y="3898900"/>
            <a:ext cx="668337" cy="307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35%</a:t>
            </a:r>
            <a:endParaRPr lang="th-TH" sz="1400" b="1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37063" y="4232275"/>
            <a:ext cx="668337" cy="307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20%</a:t>
            </a:r>
            <a:endParaRPr lang="th-TH" sz="1400" b="1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75063" y="4533900"/>
            <a:ext cx="668337" cy="307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10%</a:t>
            </a:r>
            <a:endParaRPr lang="th-TH" sz="1400" b="1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13063" y="4733925"/>
            <a:ext cx="541337" cy="3063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6%</a:t>
            </a:r>
            <a:endParaRPr lang="th-TH" sz="1400" b="1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08863" y="2895600"/>
            <a:ext cx="668337" cy="307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59%</a:t>
            </a:r>
            <a:endParaRPr lang="th-TH" sz="1400" b="1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46863" y="3208338"/>
            <a:ext cx="668337" cy="307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FFFF"/>
                </a:solidFill>
              </a:rPr>
              <a:t>54%</a:t>
            </a:r>
            <a:endParaRPr lang="th-TH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205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2167"/>
              </p:ext>
            </p:extLst>
          </p:nvPr>
        </p:nvGraphicFramePr>
        <p:xfrm>
          <a:off x="461445" y="416917"/>
          <a:ext cx="8229600" cy="6166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r:id="rId3" imgW="4561370" imgH="3419878" progId="PowerPoint.Slide.12">
                  <p:embed/>
                </p:oleObj>
              </mc:Choice>
              <mc:Fallback>
                <p:oleObj r:id="rId3" imgW="4561370" imgH="3419878" progId="PowerPoint.Slide.12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45" y="416917"/>
                        <a:ext cx="8229600" cy="6166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7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2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Anonymous Clinic at the </a:t>
            </a:r>
            <a:br>
              <a:rPr lang="en-US" b="1" dirty="0" smtClean="0"/>
            </a:br>
            <a:r>
              <a:rPr lang="en-US" b="1" dirty="0" smtClean="0"/>
              <a:t>Thai Red Cross AIDS Research Centre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24207"/>
          </a:xfrm>
        </p:spPr>
        <p:txBody>
          <a:bodyPr/>
          <a:lstStyle/>
          <a:p>
            <a:r>
              <a:rPr lang="en-US" dirty="0" smtClean="0"/>
              <a:t>The largest VCT in Thailand with </a:t>
            </a:r>
            <a:r>
              <a:rPr lang="en-US" dirty="0" smtClean="0"/>
              <a:t>over 35,000 </a:t>
            </a:r>
            <a:r>
              <a:rPr lang="en-US" dirty="0" smtClean="0"/>
              <a:t>HIV tests per year</a:t>
            </a:r>
          </a:p>
          <a:p>
            <a:r>
              <a:rPr lang="en-US" dirty="0" smtClean="0"/>
              <a:t>Situation in 2014:</a:t>
            </a:r>
          </a:p>
          <a:p>
            <a:pPr lvl="1"/>
            <a:r>
              <a:rPr lang="en-US" dirty="0" smtClean="0"/>
              <a:t>MSM </a:t>
            </a:r>
            <a:r>
              <a:rPr lang="en-US" dirty="0" smtClean="0"/>
              <a:t>HIV prevalence </a:t>
            </a:r>
            <a:r>
              <a:rPr lang="en-US" dirty="0" smtClean="0"/>
              <a:t>was </a:t>
            </a:r>
            <a:r>
              <a:rPr lang="en-US" dirty="0" smtClean="0"/>
              <a:t>20%</a:t>
            </a:r>
          </a:p>
          <a:p>
            <a:pPr lvl="1"/>
            <a:r>
              <a:rPr lang="en-US" dirty="0" smtClean="0"/>
              <a:t>Non-MSM HIV prevalence is 6%</a:t>
            </a:r>
          </a:p>
          <a:p>
            <a:pPr lvl="1"/>
            <a:r>
              <a:rPr lang="en-US" dirty="0" smtClean="0"/>
              <a:t>MSM </a:t>
            </a:r>
            <a:r>
              <a:rPr lang="en-US" dirty="0" smtClean="0"/>
              <a:t>we</a:t>
            </a:r>
            <a:r>
              <a:rPr lang="en-US" dirty="0" smtClean="0"/>
              <a:t>re </a:t>
            </a:r>
            <a:r>
              <a:rPr lang="en-US" dirty="0" smtClean="0"/>
              <a:t>30% of clients, but </a:t>
            </a:r>
            <a:r>
              <a:rPr lang="en-US" dirty="0" smtClean="0"/>
              <a:t>were 90</a:t>
            </a:r>
            <a:r>
              <a:rPr lang="en-US" dirty="0" smtClean="0"/>
              <a:t>% of all </a:t>
            </a:r>
            <a:r>
              <a:rPr lang="en-US" dirty="0" smtClean="0"/>
              <a:t>acute</a:t>
            </a:r>
            <a:r>
              <a:rPr lang="en-US" dirty="0" smtClean="0"/>
              <a:t> </a:t>
            </a:r>
            <a:r>
              <a:rPr lang="en-US" dirty="0" smtClean="0"/>
              <a:t>HIV infections detected.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8781"/>
            <a:ext cx="8962571" cy="777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list of needs to start </a:t>
            </a:r>
            <a:r>
              <a:rPr lang="en-US" dirty="0" err="1" smtClean="0"/>
              <a:t>PrEP</a:t>
            </a:r>
            <a:r>
              <a:rPr lang="en-US" dirty="0" smtClean="0"/>
              <a:t>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816430"/>
            <a:ext cx="8414657" cy="530973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Human resources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Prescriber (MD or nurse)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HIV testing counselor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Pharmacist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Phlebotomist (blood draw)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Laboratory services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HIV antibody testing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err="1" smtClean="0"/>
              <a:t>Creatinine</a:t>
            </a:r>
            <a:r>
              <a:rPr lang="en-US" dirty="0" smtClean="0"/>
              <a:t> (kidney function)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err="1" smtClean="0"/>
              <a:t>HBsAg</a:t>
            </a:r>
            <a:r>
              <a:rPr lang="en-US" dirty="0" smtClean="0"/>
              <a:t> (hepatitis B)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Optional: STI testing, anti-HBs</a:t>
            </a:r>
            <a:endParaRPr lang="en-US" dirty="0"/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Pharmacy services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err="1" smtClean="0"/>
              <a:t>PrEP</a:t>
            </a:r>
            <a:r>
              <a:rPr lang="en-US" dirty="0" smtClean="0"/>
              <a:t> drug (TDF/FTC)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Preparation</a:t>
            </a:r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Protocol</a:t>
            </a:r>
            <a:endParaRPr lang="en-US" dirty="0"/>
          </a:p>
          <a:p>
            <a:pPr marL="914400" lvl="1" indent="-514350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dirty="0" smtClean="0"/>
              <a:t>Staff training</a:t>
            </a:r>
            <a:endParaRPr lang="en-US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914400" lvl="1" indent="-514350"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2"/>
          <p:cNvSpPr>
            <a:spLocks noGrp="1"/>
          </p:cNvSpPr>
          <p:nvPr>
            <p:ph idx="1"/>
          </p:nvPr>
        </p:nvSpPr>
        <p:spPr>
          <a:xfrm>
            <a:off x="199505" y="1209675"/>
            <a:ext cx="8944495" cy="49164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Launched December </a:t>
            </a:r>
            <a:r>
              <a:rPr lang="en-US" dirty="0" smtClean="0"/>
              <a:t>2014 as the first publicly available </a:t>
            </a:r>
            <a:r>
              <a:rPr lang="en-US" dirty="0" err="1" smtClean="0"/>
              <a:t>PrEP</a:t>
            </a:r>
            <a:r>
              <a:rPr lang="en-US" dirty="0" smtClean="0"/>
              <a:t> service in Thailand outside of a clinical trial</a:t>
            </a:r>
            <a:endParaRPr lang="en-US" dirty="0"/>
          </a:p>
          <a:p>
            <a:r>
              <a:rPr lang="en-US" dirty="0" smtClean="0"/>
              <a:t>Fee-based: Total </a:t>
            </a:r>
            <a:r>
              <a:rPr lang="en-US" dirty="0"/>
              <a:t>cost 30 THB (&lt;US$1) per day</a:t>
            </a:r>
          </a:p>
          <a:p>
            <a:r>
              <a:rPr lang="en-US" dirty="0" smtClean="0"/>
              <a:t>Established </a:t>
            </a:r>
            <a:r>
              <a:rPr lang="en-US" dirty="0" smtClean="0"/>
              <a:t>in an existing VCT/ART clinic using current staff and clinic facilities</a:t>
            </a:r>
          </a:p>
          <a:p>
            <a:r>
              <a:rPr lang="en-US" dirty="0" smtClean="0"/>
              <a:t>Simple protocol for VCT counselors to screen for “at-risk” clients, introduce </a:t>
            </a:r>
            <a:r>
              <a:rPr lang="en-US" dirty="0" err="1" smtClean="0"/>
              <a:t>PrEP</a:t>
            </a:r>
            <a:r>
              <a:rPr lang="en-US" dirty="0" smtClean="0"/>
              <a:t> to clients, and refer to doctor if </a:t>
            </a:r>
            <a:r>
              <a:rPr lang="en-US" dirty="0" err="1" smtClean="0"/>
              <a:t>PrEP</a:t>
            </a:r>
            <a:r>
              <a:rPr lang="en-US" dirty="0" smtClean="0"/>
              <a:t> indicated and client agrees</a:t>
            </a:r>
          </a:p>
          <a:p>
            <a:r>
              <a:rPr lang="en-US" dirty="0" err="1" smtClean="0"/>
              <a:t>PrEP</a:t>
            </a:r>
            <a:r>
              <a:rPr lang="en-US" dirty="0" smtClean="0"/>
              <a:t> provided at first visit, after HIV test with negative </a:t>
            </a:r>
            <a:r>
              <a:rPr lang="en-US" dirty="0" smtClean="0"/>
              <a:t>result</a:t>
            </a:r>
            <a:endParaRPr lang="en-US" dirty="0" smtClean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15010"/>
            <a:ext cx="8229600" cy="646331"/>
          </a:xfrm>
        </p:spPr>
        <p:txBody>
          <a:bodyPr rtlCol="0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PrEP-30 at the TRC Anonymous Clinic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 rot="16200000">
            <a:off x="-1534189" y="3283184"/>
            <a:ext cx="3785494" cy="419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prstClr val="black"/>
                </a:solidFill>
              </a:rPr>
              <a:t>New </a:t>
            </a:r>
            <a:r>
              <a:rPr lang="en-US" sz="2400" b="1" dirty="0" err="1" smtClean="0">
                <a:solidFill>
                  <a:prstClr val="black"/>
                </a:solidFill>
              </a:rPr>
              <a:t>PrEP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Clients (n)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463" y="6433474"/>
            <a:ext cx="455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</a:rPr>
              <a:t>Colby et. al., Thai Red Cross AIDS Research Centre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Title 15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PrEP-30 clients: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new clients/month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144987"/>
              </p:ext>
            </p:extLst>
          </p:nvPr>
        </p:nvGraphicFramePr>
        <p:xfrm>
          <a:off x="461993" y="1115878"/>
          <a:ext cx="8377207" cy="4866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7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 rot="16200000">
            <a:off x="-1423928" y="3283184"/>
            <a:ext cx="3785494" cy="419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prstClr val="black"/>
                </a:solidFill>
              </a:rPr>
              <a:t>PrEP</a:t>
            </a:r>
            <a:r>
              <a:rPr lang="en-US" sz="2400" b="1" dirty="0" smtClean="0">
                <a:solidFill>
                  <a:prstClr val="black"/>
                </a:solidFill>
              </a:rPr>
              <a:t> Clients (n)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463" y="6433474"/>
            <a:ext cx="4555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</a:rPr>
              <a:t>Colby et. al., Thai Red Cross AIDS Research Centre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Title 15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PrEP-30 clients: cumulative number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33952"/>
              </p:ext>
            </p:extLst>
          </p:nvPr>
        </p:nvGraphicFramePr>
        <p:xfrm>
          <a:off x="628700" y="1115878"/>
          <a:ext cx="8210500" cy="5067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1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E2B27"/>
      </a:accent1>
      <a:accent2>
        <a:srgbClr val="10AAB4"/>
      </a:accent2>
      <a:accent3>
        <a:srgbClr val="A5A5A5"/>
      </a:accent3>
      <a:accent4>
        <a:srgbClr val="FFC000"/>
      </a:accent4>
      <a:accent5>
        <a:srgbClr val="00B0F0"/>
      </a:accent5>
      <a:accent6>
        <a:srgbClr val="757070"/>
      </a:accent6>
      <a:hlink>
        <a:srgbClr val="0563C1"/>
      </a:hlink>
      <a:folHlink>
        <a:srgbClr val="954F72"/>
      </a:folHlink>
    </a:clrScheme>
    <a:fontScheme name="Custom 22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23902</TotalTime>
  <Words>526</Words>
  <Application>Microsoft Office PowerPoint</Application>
  <PresentationFormat>On-screen Show (4:3)</PresentationFormat>
  <Paragraphs>83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ＭＳ Ｐゴシック</vt:lpstr>
      <vt:lpstr>Angsana New</vt:lpstr>
      <vt:lpstr>Arial</vt:lpstr>
      <vt:lpstr>Calibri</vt:lpstr>
      <vt:lpstr>Corbel</vt:lpstr>
      <vt:lpstr>Cordia New</vt:lpstr>
      <vt:lpstr>Courier New</vt:lpstr>
      <vt:lpstr>JasmineUPC</vt:lpstr>
      <vt:lpstr>Times New Roman</vt:lpstr>
      <vt:lpstr>Verdana</vt:lpstr>
      <vt:lpstr>Wingdings</vt:lpstr>
      <vt:lpstr>Office Theme</vt:lpstr>
      <vt:lpstr>1_Office Theme</vt:lpstr>
      <vt:lpstr>Chart</vt:lpstr>
      <vt:lpstr>Microsoft PowerPoint Slide</vt:lpstr>
      <vt:lpstr>PrEP or Peril: rolling out PrEP in the private sector without subsidy or government support </vt:lpstr>
      <vt:lpstr>PowerPoint Presentation</vt:lpstr>
      <vt:lpstr>PowerPoint Presentation</vt:lpstr>
      <vt:lpstr>PowerPoint Presentation</vt:lpstr>
      <vt:lpstr>The Anonymous Clinic at the  Thai Red Cross AIDS Research Centre</vt:lpstr>
      <vt:lpstr>Check list of needs to start PrEP service</vt:lpstr>
      <vt:lpstr>PrEP-30 at the TRC Anonymous Clinic</vt:lpstr>
      <vt:lpstr>PowerPoint Presentation</vt:lpstr>
      <vt:lpstr>PowerPoint Presentation</vt:lpstr>
      <vt:lpstr>Thailand’s PrEP Programs, as of June 2018</vt:lpstr>
      <vt:lpstr>Thailand’s PrEP Programs</vt:lpstr>
      <vt:lpstr>Lessons Learned</vt:lpstr>
      <vt:lpstr>Acknowledgements</vt:lpstr>
    </vt:vector>
  </TitlesOfParts>
  <Company>SEARCH/TRC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PrEP-30 Fee-based PrEP delivery model at the Thai Red Cross AIDS Research Centre</dc:title>
  <dc:creator>Donn Colby</dc:creator>
  <cp:lastModifiedBy>Donn Colby</cp:lastModifiedBy>
  <cp:revision>73</cp:revision>
  <dcterms:created xsi:type="dcterms:W3CDTF">2016-03-06T14:59:08Z</dcterms:created>
  <dcterms:modified xsi:type="dcterms:W3CDTF">2018-07-25T10:53:18Z</dcterms:modified>
</cp:coreProperties>
</file>